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44" autoAdjust="0"/>
  </p:normalViewPr>
  <p:slideViewPr>
    <p:cSldViewPr snapToGrid="0">
      <p:cViewPr>
        <p:scale>
          <a:sx n="58" d="100"/>
          <a:sy n="58" d="100"/>
        </p:scale>
        <p:origin x="-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1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18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01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40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48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97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5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20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6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1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9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1C7D-1EAF-49D6-8869-2E0F16C0564F}" type="datetimeFigureOut">
              <a:rPr lang="hu-HU" smtClean="0"/>
              <a:pPr/>
              <a:t>2018.03.10.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06EE-EE4C-4F0A-9609-7297638E0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41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Forte" panose="03060902040502070203" pitchFamily="66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Forte" panose="03060902040502070203" pitchFamily="66" charset="0"/>
                <a:cs typeface="Arial" panose="020B0604020202020204" pitchFamily="34" charset="0"/>
              </a:rPr>
            </a:br>
            <a:r>
              <a:rPr lang="hu-HU" dirty="0" smtClean="0">
                <a:latin typeface="Forte" panose="03060902040502070203" pitchFamily="66" charset="0"/>
                <a:cs typeface="Arial" panose="020B0604020202020204" pitchFamily="34" charset="0"/>
              </a:rPr>
              <a:t>Útravaló verseimmel(versterv)</a:t>
            </a:r>
            <a:endParaRPr lang="hu-HU" dirty="0"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49" y="3947781"/>
            <a:ext cx="2857924" cy="11717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61" y="184962"/>
            <a:ext cx="1775679" cy="25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6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6" y="112292"/>
            <a:ext cx="4573174" cy="14255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latin typeface="Forte" panose="03060902040502070203" pitchFamily="66" charset="0"/>
              </a:rPr>
              <a:t>Körülmények</a:t>
            </a:r>
            <a:br>
              <a:rPr lang="hu-HU" dirty="0" smtClean="0">
                <a:latin typeface="Forte" panose="03060902040502070203" pitchFamily="66" charset="0"/>
              </a:rPr>
            </a:br>
            <a:endParaRPr lang="hu-HU" dirty="0">
              <a:latin typeface="Forte" panose="030609020405020702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37854"/>
            <a:ext cx="10515600" cy="523388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1100" dirty="0" smtClean="0">
                <a:latin typeface="Forte" panose="03060902040502070203" pitchFamily="66" charset="0"/>
                <a:cs typeface="Arial" panose="020B0604020202020204" pitchFamily="34" charset="0"/>
              </a:rPr>
              <a:t> </a:t>
            </a:r>
            <a:r>
              <a:rPr lang="hu-HU" sz="900" dirty="0" smtClean="0">
                <a:latin typeface="Forte" panose="03060902040502070203" pitchFamily="66" charset="0"/>
                <a:cs typeface="Arial" panose="020B0604020202020204" pitchFamily="34" charset="0"/>
              </a:rPr>
              <a:t>Életrajzi, magánéleti háttér</a:t>
            </a:r>
          </a:p>
          <a:p>
            <a:pPr lvl="1"/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Nemesi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neveltetésem, olvasmányélményem</a:t>
            </a: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, családi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hagyományom</a:t>
            </a:r>
          </a:p>
          <a:p>
            <a:pPr lvl="1"/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Veszteségélményem (apám halála, gyermekem halála)</a:t>
            </a:r>
          </a:p>
          <a:p>
            <a:pPr lvl="1"/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Katolikus és evangélikus teológiai vitákat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kezdeményeztem</a:t>
            </a:r>
          </a:p>
          <a:p>
            <a:pPr lvl="1"/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Rossz házasságom, a </a:t>
            </a: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csalárd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nőm tapasztalatai, válásom</a:t>
            </a:r>
          </a:p>
          <a:p>
            <a:pPr lvl="1"/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Börtönben töltött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időszakom, „hazafias” tapasztalataim </a:t>
            </a:r>
          </a:p>
          <a:p>
            <a:pPr lvl="1"/>
            <a:r>
              <a:rPr lang="hu-HU" sz="900" dirty="0" err="1">
                <a:latin typeface="Lucida Handwriting" pitchFamily="66" charset="0"/>
                <a:cs typeface="Arial" panose="020B0604020202020204" pitchFamily="34" charset="0"/>
              </a:rPr>
              <a:t>Szontágh</a:t>
            </a: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 Pál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barátom a nagy </a:t>
            </a: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szkeptikus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,akivel 1855-ben Goethe Faustjáról szellemi elmélkedést folytathattam, s általa eljuthattam  a luciferi felemelkedés fokára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,magam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mögött hagyva a gyarló Ádámot</a:t>
            </a:r>
          </a:p>
          <a:p>
            <a:pPr lvl="1"/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Cédulázva dolgoztam, feljegyzéseimet témák szerint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csoportosítottam, szállóigékben gondolkodtam</a:t>
            </a:r>
          </a:p>
          <a:p>
            <a:pPr lvl="1"/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A civilizátor és Mózes munkáimban az emberiség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sorsár , s a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kiválasztott </a:t>
            </a: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történelmi személyiségeket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vizsgáltam</a:t>
            </a:r>
            <a:endParaRPr lang="hu-HU" sz="900" dirty="0" smtClean="0">
              <a:latin typeface="Forte" panose="03060902040502070203" pitchFamily="66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900" dirty="0" smtClean="0">
                <a:latin typeface="Forte" panose="03060902040502070203" pitchFamily="66" charset="0"/>
                <a:cs typeface="Arial" panose="020B0604020202020204" pitchFamily="34" charset="0"/>
              </a:rPr>
              <a:t> Történelmi, társadalmi vonatkozások</a:t>
            </a:r>
          </a:p>
          <a:p>
            <a:pPr lvl="1"/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A szabadságharc bukásának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tapasztalata, Rákóczy János barátom rejtegetése</a:t>
            </a:r>
          </a:p>
          <a:p>
            <a:pPr lvl="1"/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Haynau rémuralma</a:t>
            </a:r>
          </a:p>
          <a:p>
            <a:pPr lvl="1"/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Bach-rendszer cinizmusa</a:t>
            </a:r>
            <a:endParaRPr lang="hu-HU" sz="900" dirty="0" smtClean="0">
              <a:latin typeface="Forte" panose="03060902040502070203" pitchFamily="66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900" dirty="0" smtClean="0">
                <a:latin typeface="Forte" panose="03060902040502070203" pitchFamily="66" charset="0"/>
                <a:cs typeface="Arial" panose="020B0604020202020204" pitchFamily="34" charset="0"/>
              </a:rPr>
              <a:t>Szellemi, gondolati háttér</a:t>
            </a:r>
          </a:p>
          <a:p>
            <a:pPr lvl="1"/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Kant a könyvtáramban, kedvenc olvasmányom…tapasztalataim: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az ember a társadalmi körülményeknek mindenképp alávetett, de mire való akkor a szabad akarat …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 a létező világ csak annyiban megismerhető, amennyiben  megtapasztaljuk(szubjektivizmus), de lényege szerint nem megismerhető…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 ilyenek a dolgok is (magánvaló dolog), mert lényegük az ember számára megismerhetetlen, így nincs biztos megismerés, csak kérdéseink lehetnek…</a:t>
            </a:r>
            <a:endParaRPr lang="hu-HU" sz="900" dirty="0">
              <a:latin typeface="Lucida Handwriting" pitchFamily="66" charset="0"/>
              <a:cs typeface="Arial" panose="020B0604020202020204" pitchFamily="34" charset="0"/>
            </a:endParaRPr>
          </a:p>
          <a:p>
            <a:pPr lvl="1"/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Hegel megismerése, számomra szerkesztési elvvé vált a történeti színekben (tézis, antitézis, szintézis)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a természet újraéledése, csak ugyanazon dolgok ismétlődése, körforgásban…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„Nincs semmi új a nap alatt!”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de szellemünk ezzel ellentétesen mozog…mindig más alakban lényegében továbbhaladás, benne minden megismerés egy új alak, lehetőség megfogalmazása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a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 világ jelenségei, így mégis rendszert alkotnak melyeket </a:t>
            </a: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korszakonként egy vezéreszme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határoz meg, s a </a:t>
            </a:r>
            <a:r>
              <a:rPr lang="hu-HU" sz="900" dirty="0">
                <a:latin typeface="Lucida Handwriting" pitchFamily="66" charset="0"/>
                <a:cs typeface="Arial" panose="020B0604020202020204" pitchFamily="34" charset="0"/>
              </a:rPr>
              <a:t>világszellem akaratát nagy hősök </a:t>
            </a: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képviselik </a:t>
            </a:r>
            <a:endParaRPr lang="hu-HU" sz="900" dirty="0">
              <a:latin typeface="Lucida Handwriting" pitchFamily="66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900" dirty="0" smtClean="0">
                <a:latin typeface="Lucida Handwriting" pitchFamily="66" charset="0"/>
                <a:cs typeface="Arial" panose="020B0604020202020204" pitchFamily="34" charset="0"/>
              </a:rPr>
              <a:t>így lehet fejlődés, dialektika egyéniség és szabadság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01" y="1119381"/>
            <a:ext cx="1462237" cy="9139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54" y="1119381"/>
            <a:ext cx="811447" cy="144901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16" y="1441229"/>
            <a:ext cx="879738" cy="112716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80" y="3503582"/>
            <a:ext cx="975495" cy="75914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75" y="3474030"/>
            <a:ext cx="1147863" cy="78869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45639" y="4361457"/>
            <a:ext cx="459550" cy="63948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98587" y="4888403"/>
            <a:ext cx="564392" cy="6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72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Forte" panose="03060902040502070203" pitchFamily="66" charset="0"/>
                <a:cs typeface="Arial" panose="020B0604020202020204" pitchFamily="34" charset="0"/>
              </a:rPr>
              <a:t>4.Természettudományos, ideológiai háttér</a:t>
            </a:r>
            <a:endParaRPr lang="hu-HU" dirty="0">
              <a:latin typeface="Forte" panose="030609020405020702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u-HU" b="1" dirty="0" smtClean="0">
                <a:latin typeface="Lucida Handwriting" pitchFamily="66" charset="0"/>
                <a:cs typeface="Arial" panose="020B0604020202020204" pitchFamily="34" charset="0"/>
              </a:rPr>
              <a:t>Frenológia</a:t>
            </a: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A koponyatan által valóban megismerhetjük az ember pszichológiai jellemzőit?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Ez lehet objektív?</a:t>
            </a:r>
            <a:endParaRPr lang="hu-HU" dirty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Lucida Handwriting" pitchFamily="66" charset="0"/>
                <a:cs typeface="Arial" panose="020B0604020202020204" pitchFamily="34" charset="0"/>
              </a:rPr>
              <a:t>Mechanikus materializmus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A test mint anyag független?  Az ember ebbe van bezárva? Így korlátozott? Létezése időben behatárolt?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>
                <a:latin typeface="Lucida Handwriting" pitchFamily="66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em is létezik olyan, hogy lélek, tudat, ami időben korláttalan, szabad és örök?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Nincs értelme a cselekvésnek, az akarat nem szabad?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Van  értelme a jóra törekedni? </a:t>
            </a:r>
          </a:p>
          <a:p>
            <a:r>
              <a:rPr lang="hu-HU" b="1" dirty="0" smtClean="0">
                <a:latin typeface="Lucida Handwriting" pitchFamily="66" charset="0"/>
                <a:cs typeface="Arial" panose="020B0604020202020204" pitchFamily="34" charset="0"/>
              </a:rPr>
              <a:t>Determinizmus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Minden </a:t>
            </a:r>
            <a:r>
              <a:rPr lang="hu-HU" dirty="0">
                <a:latin typeface="Lucida Handwriting" pitchFamily="66" charset="0"/>
                <a:cs typeface="Arial" panose="020B0604020202020204" pitchFamily="34" charset="0"/>
              </a:rPr>
              <a:t>természeti</a:t>
            </a: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, társadalmi, </a:t>
            </a:r>
            <a:r>
              <a:rPr lang="hu-HU" dirty="0">
                <a:latin typeface="Lucida Handwriting" pitchFamily="66" charset="0"/>
                <a:cs typeface="Arial" panose="020B0604020202020204" pitchFamily="34" charset="0"/>
              </a:rPr>
              <a:t>pszichikus jelenség korábbi történések által </a:t>
            </a: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meghatározott?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Minden körforgás? Minden ismétlődés?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Vajon megváltoztathatatlan az emberi gyarlóság?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>
                <a:latin typeface="Lucida Handwriting" pitchFamily="66" charset="0"/>
                <a:cs typeface="Arial" panose="020B0604020202020204" pitchFamily="34" charset="0"/>
              </a:rPr>
              <a:t>Az ember történelme, élete, sorsa, a nemzet sorsa, a haladás kilátástalan?</a:t>
            </a:r>
            <a:endParaRPr lang="hu-HU" b="1" dirty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sz="3000" b="1" dirty="0" smtClean="0">
                <a:latin typeface="Lucida Handwriting" pitchFamily="66" charset="0"/>
                <a:cs typeface="Arial" panose="020B0604020202020204" pitchFamily="34" charset="0"/>
              </a:rPr>
              <a:t>Darwinizmus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Hallottam Darwin gondolatáról, hogy az élőlények egymásból fejlődnek ki?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3000" dirty="0">
                <a:latin typeface="Lucida Handwriting" pitchFamily="66" charset="0"/>
                <a:cs typeface="Arial" panose="020B0604020202020204" pitchFamily="34" charset="0"/>
              </a:rPr>
              <a:t>L</a:t>
            </a: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étezik alacsonyabb magasabb fejlettség  az emberek között is?</a:t>
            </a:r>
          </a:p>
          <a:p>
            <a:r>
              <a:rPr lang="hu-HU" sz="3000" b="1" dirty="0" smtClean="0">
                <a:latin typeface="Lucida Handwriting" pitchFamily="66" charset="0"/>
                <a:cs typeface="Arial" panose="020B0604020202020204" pitchFamily="34" charset="0"/>
              </a:rPr>
              <a:t>Szociáldarwinizmus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A</a:t>
            </a:r>
            <a:r>
              <a:rPr lang="hu-HU" sz="3000" b="1" dirty="0" smtClean="0"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létért való küzdelem természetes kiválogatódást eredményez? Erről már a spártaiak is gondolkodtak…</a:t>
            </a:r>
          </a:p>
          <a:p>
            <a:r>
              <a:rPr lang="hu-HU" sz="3000" b="1" dirty="0" smtClean="0">
                <a:latin typeface="Lucida Handwriting" pitchFamily="66" charset="0"/>
                <a:cs typeface="Arial" panose="020B0604020202020204" pitchFamily="34" charset="0"/>
              </a:rPr>
              <a:t>Liberalizmus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Létezik szabadelvűség, egyéni szabadság?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Mikor lesz emberi jólét és egyenlőség?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Bibliával , a teremtéssel kapcsolatos gondolataim helyesek-e? </a:t>
            </a:r>
            <a:r>
              <a:rPr lang="hu-HU" sz="3000" dirty="0" smtClean="0">
                <a:latin typeface="Lucida Handwriting" pitchFamily="66" charset="0"/>
                <a:cs typeface="Arial" panose="020B0604020202020204" pitchFamily="34" charset="0"/>
              </a:rPr>
              <a:t>Mi a tagadás lényege? </a:t>
            </a:r>
            <a:endParaRPr lang="hu-HU" sz="3000" dirty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hu-HU" dirty="0" smtClean="0">
              <a:latin typeface="Lucida Handwriting" pitchFamily="66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28" y="1690688"/>
            <a:ext cx="1145772" cy="7263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9004"/>
            <a:ext cx="715960" cy="1023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77" y="3332827"/>
            <a:ext cx="1070103" cy="9672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64" y="5224217"/>
            <a:ext cx="872735" cy="13484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63" y="5660967"/>
            <a:ext cx="1199601" cy="91169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36" y="5791516"/>
            <a:ext cx="1088027" cy="7811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81" y="4300035"/>
            <a:ext cx="1459079" cy="8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37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rte" panose="03060902040502070203" pitchFamily="66" charset="0"/>
                <a:cs typeface="Arial" panose="020B0604020202020204" pitchFamily="34" charset="0"/>
              </a:rPr>
              <a:t>Foglalkoztató gondolataim</a:t>
            </a:r>
            <a:endParaRPr lang="hu-HU" dirty="0"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87260"/>
            <a:ext cx="10515600" cy="5103996"/>
          </a:xfrm>
        </p:spPr>
        <p:txBody>
          <a:bodyPr>
            <a:noAutofit/>
          </a:bodyPr>
          <a:lstStyle/>
          <a:p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Mi végre a teremtés?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Öncélú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Egyhangú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Első emberpár megteremtésének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kettőssége-női és férfi princípium</a:t>
            </a:r>
            <a:endParaRPr lang="hu-HU" sz="12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Ellenszegülés vagy Isten akaratának betartása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? Mi a tudás, mi a szabad akarat?</a:t>
            </a:r>
            <a:endParaRPr lang="hu-HU" sz="12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Van e isteni gondviselés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? Mi az isteni szerep a z emberi lázadás után? </a:t>
            </a:r>
          </a:p>
          <a:p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Ura-e 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az ember a teremtésnek vagy csak része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? </a:t>
            </a:r>
          </a:p>
          <a:p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Ki, mi alakítja az emberiség történelmét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? Milyen erők működnek benne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?</a:t>
            </a:r>
            <a:endParaRPr lang="hu-HU" sz="12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 Isten 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-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a jó erő szerepe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a teremtésben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Lucifer- a tagadás szellemének 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szerepe a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világ alakulásában</a:t>
            </a:r>
            <a:endParaRPr lang="hu-HU" sz="12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 Lehet 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e beleszólása az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embernek saját sorsába,  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a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történelem alakulásába, a társadalom működésébe?</a:t>
            </a:r>
            <a:endParaRPr lang="hu-HU" sz="1200" dirty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 Mi 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a tömeg és egyén viszonya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 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Az eszmék szerepe a történelemben: 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a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hegeli </a:t>
            </a:r>
            <a:r>
              <a:rPr lang="hu-HU" sz="1200" dirty="0" err="1" smtClean="0">
                <a:latin typeface="Lucida Handwriting" pitchFamily="66" charset="0"/>
                <a:cs typeface="Arial" panose="020B0604020202020204" pitchFamily="34" charset="0"/>
              </a:rPr>
              <a:t>triád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, Kant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 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A kor természettudományos, filozófiai és ismeretelméleti irányai</a:t>
            </a:r>
          </a:p>
          <a:p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Ki, mi alakítja az ember sorsát?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  A modern ember eszménye: önmaga –hiszen szabad akaratot kapott Istentől, mely a gondolkodás hatalma     által gyakorolható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 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Determinizmus-mire rendelődött eleve az egyén sorsa ?  A természet ciklikus és körforgásra épül, ez igaz az emberre is? Pozitívizmus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- nem változik semmi, minden körkörös?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 </a:t>
            </a:r>
            <a:endParaRPr lang="hu-HU" sz="12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A </a:t>
            </a:r>
            <a:r>
              <a:rPr lang="hu-HU" sz="1200" dirty="0">
                <a:latin typeface="Lucida Handwriting" pitchFamily="66" charset="0"/>
                <a:cs typeface="Arial" panose="020B0604020202020204" pitchFamily="34" charset="0"/>
              </a:rPr>
              <a:t>szabadság és </a:t>
            </a:r>
            <a:r>
              <a:rPr lang="hu-HU" sz="1200" dirty="0" smtClean="0">
                <a:latin typeface="Lucida Handwriting" pitchFamily="66" charset="0"/>
                <a:cs typeface="Arial" panose="020B0604020202020204" pitchFamily="34" charset="0"/>
              </a:rPr>
              <a:t>egyenlőség, testvériség  eszméje</a:t>
            </a:r>
            <a:endParaRPr lang="hu-HU" sz="1200" dirty="0">
              <a:latin typeface="Lucida Handwriting" pitchFamily="66" charset="0"/>
              <a:cs typeface="Arial" panose="020B0604020202020204" pitchFamily="34" charset="0"/>
            </a:endParaRPr>
          </a:p>
          <a:p>
            <a:endParaRPr lang="hu-HU" sz="12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71" y="2681106"/>
            <a:ext cx="682839" cy="1043565"/>
          </a:xfrm>
          <a:prstGeom prst="rect">
            <a:avLst/>
          </a:prstGeom>
        </p:spPr>
      </p:pic>
      <p:pic>
        <p:nvPicPr>
          <p:cNvPr id="6" name="Picture 5" descr="muhold-egy-osi-festmenyen-d8130b8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4529" y="1570616"/>
            <a:ext cx="1659256" cy="1105423"/>
          </a:xfrm>
          <a:prstGeom prst="rect">
            <a:avLst/>
          </a:prstGeom>
        </p:spPr>
      </p:pic>
      <p:pic>
        <p:nvPicPr>
          <p:cNvPr id="7" name="Picture 6" descr="gr-04-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7103" y="2663054"/>
            <a:ext cx="1456096" cy="948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890" y="5965379"/>
            <a:ext cx="1242225" cy="76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124" y="2268311"/>
            <a:ext cx="990325" cy="14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472" y="3724671"/>
            <a:ext cx="1076528" cy="1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017" y="4303450"/>
            <a:ext cx="1189840" cy="93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525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2370" y="365126"/>
            <a:ext cx="10025743" cy="810532"/>
          </a:xfrm>
        </p:spPr>
        <p:txBody>
          <a:bodyPr/>
          <a:lstStyle/>
          <a:p>
            <a:pPr algn="ctr"/>
            <a:r>
              <a:rPr lang="hu-HU" dirty="0">
                <a:latin typeface="Forte" panose="03060902040502070203" pitchFamily="66" charset="0"/>
                <a:cs typeface="Arial" panose="020B0604020202020204" pitchFamily="34" charset="0"/>
              </a:rPr>
              <a:t>Foglalkoztató gondolataim</a:t>
            </a:r>
            <a:endParaRPr lang="hu-HU" dirty="0"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7829" y="1012372"/>
            <a:ext cx="10765971" cy="5584372"/>
          </a:xfrm>
        </p:spPr>
        <p:txBody>
          <a:bodyPr>
            <a:normAutofit fontScale="92500" lnSpcReduction="20000"/>
          </a:bodyPr>
          <a:lstStyle/>
          <a:p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Mik </a:t>
            </a:r>
            <a:r>
              <a:rPr lang="hu-HU" sz="1700" dirty="0">
                <a:latin typeface="Lucida Handwriting" pitchFamily="66" charset="0"/>
                <a:cs typeface="Arial" panose="020B0604020202020204" pitchFamily="34" charset="0"/>
              </a:rPr>
              <a:t>az emberi lét és tudás határai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? Mi a test és mi a lélek? </a:t>
            </a:r>
          </a:p>
          <a:p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Az egyéni léttapasztalat mindenki számára nehéz és szomorú eseményekkel van teli?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sz="1700" dirty="0">
                <a:latin typeface="Lucida Handwriting" pitchFamily="66" charset="0"/>
                <a:cs typeface="Arial" panose="020B0604020202020204" pitchFamily="34" charset="0"/>
              </a:rPr>
              <a:t>Mi a tömegember és a kiválasztott, nagyszabású személyiség sorsa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?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A megismerésben az emberi gondolkodás az elsődleges?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Vagy a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tapasztalat,hiszen nincsen a tudatban eredendően idea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A könyvek és a műveltség viszik előre az emberiséget?</a:t>
            </a:r>
          </a:p>
          <a:p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Az ember 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romlottságán 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lehet-e segíteni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? Vannak-e jobbak a többinél?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Lemondás, elkeseredettség, 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eredménytelenség-ez a sors?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Mi a cél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? Miért élünk, Mi a küldetésünk, ki segít, ha elbukunk?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sz="1700" dirty="0">
                <a:latin typeface="Lucida Handwriting" pitchFamily="66" charset="0"/>
                <a:cs typeface="Arial" panose="020B0604020202020204" pitchFamily="34" charset="0"/>
              </a:rPr>
              <a:t>A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 bűn fogalma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Bűnbeesés, 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kiűzetés-eredendő bűn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Társadalmi bűnök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Történelmi bűnök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Egyéni 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bűnök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Francia forradalom </a:t>
            </a:r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eszmeisége megkérdőjelezhetetlen, de a gyakorlat mégis más…</a:t>
            </a:r>
          </a:p>
          <a:p>
            <a:r>
              <a:rPr lang="hu-HU" sz="1700" dirty="0" smtClean="0">
                <a:latin typeface="Lucida Handwriting" pitchFamily="66" charset="0"/>
                <a:cs typeface="Arial" panose="020B0604020202020204" pitchFamily="34" charset="0"/>
              </a:rPr>
              <a:t>Mi a művész szerepe, mik a művészet és tudomány határai? </a:t>
            </a:r>
            <a:endParaRPr lang="hu-HU" sz="17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700" b="1" dirty="0" smtClean="0">
                <a:latin typeface="Lucida Handwriting" pitchFamily="66" charset="0"/>
                <a:cs typeface="Arial" panose="020B0604020202020204" pitchFamily="34" charset="0"/>
              </a:rPr>
              <a:t>Summázat</a:t>
            </a:r>
            <a:r>
              <a:rPr lang="hu-HU" sz="1700" b="1" dirty="0" smtClean="0">
                <a:latin typeface="Lucida Handwriting" pitchFamily="66" charset="0"/>
              </a:rPr>
              <a:t>„Miért </a:t>
            </a:r>
            <a:r>
              <a:rPr lang="hu-HU" sz="1700" b="1" dirty="0" smtClean="0">
                <a:latin typeface="Lucida Handwriting" pitchFamily="66" charset="0"/>
              </a:rPr>
              <a:t>is kezdtem emberrel </a:t>
            </a:r>
            <a:r>
              <a:rPr lang="hu-HU" sz="1700" b="1" dirty="0" smtClean="0">
                <a:latin typeface="Lucida Handwriting" pitchFamily="66" charset="0"/>
              </a:rPr>
              <a:t>nagyot,  Ki </a:t>
            </a:r>
            <a:r>
              <a:rPr lang="hu-HU" sz="1700" b="1" dirty="0" smtClean="0">
                <a:latin typeface="Lucida Handwriting" pitchFamily="66" charset="0"/>
              </a:rPr>
              <a:t>sárból, napsugárból </a:t>
            </a:r>
            <a:r>
              <a:rPr lang="hu-HU" sz="1700" b="1" dirty="0" smtClean="0">
                <a:latin typeface="Lucida Handwriting" pitchFamily="66" charset="0"/>
              </a:rPr>
              <a:t>összegyúrva Tudásra </a:t>
            </a:r>
            <a:r>
              <a:rPr lang="hu-HU" sz="1700" b="1" dirty="0" smtClean="0">
                <a:latin typeface="Lucida Handwriting" pitchFamily="66" charset="0"/>
              </a:rPr>
              <a:t>törpe, és vakságra </a:t>
            </a:r>
            <a:r>
              <a:rPr lang="hu-HU" sz="1700" b="1" dirty="0" smtClean="0">
                <a:latin typeface="Lucida Handwriting" pitchFamily="66" charset="0"/>
              </a:rPr>
              <a:t>nagy….”</a:t>
            </a:r>
            <a:r>
              <a:rPr lang="hu-HU" sz="1700" b="1" dirty="0" err="1" smtClean="0">
                <a:latin typeface="Lucida Handwriting" pitchFamily="66" charset="0"/>
              </a:rPr>
              <a:t>-de</a:t>
            </a:r>
            <a:r>
              <a:rPr lang="hu-HU" sz="1700" b="1" dirty="0" smtClean="0">
                <a:latin typeface="Lucida Handwriting" pitchFamily="66" charset="0"/>
              </a:rPr>
              <a:t> élnie muszáj itt a Földön</a:t>
            </a:r>
            <a:endParaRPr lang="hu-HU" sz="1700" b="1" dirty="0" smtClean="0">
              <a:latin typeface="Lucida Handwriting" pitchFamily="66" charset="0"/>
            </a:endParaRPr>
          </a:p>
          <a:p>
            <a:r>
              <a:rPr lang="hu-HU" sz="1900" b="1" dirty="0" smtClean="0"/>
              <a:t/>
            </a:r>
            <a:br>
              <a:rPr lang="hu-HU" sz="1900" b="1" dirty="0" smtClean="0"/>
            </a:br>
            <a:endParaRPr lang="hu-HU" sz="1900" b="1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hu-HU" sz="13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6">
              <a:buNone/>
            </a:pPr>
            <a:endParaRPr lang="hu-HU" sz="13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12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endParaRPr lang="hu-HU" sz="18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1800" dirty="0" smtClean="0">
              <a:latin typeface="Lucida Handwriting" pitchFamily="66" charset="0"/>
              <a:cs typeface="Arial" panose="020B0604020202020204" pitchFamily="34" charset="0"/>
            </a:endParaRPr>
          </a:p>
          <a:p>
            <a:endParaRPr lang="hu-HU" sz="1400" dirty="0" smtClean="0">
              <a:latin typeface="Lucida Handwriting" pitchFamily="66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87" y="3756390"/>
            <a:ext cx="1198306" cy="9466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79" y="989108"/>
            <a:ext cx="885304" cy="1201062"/>
          </a:xfrm>
          <a:prstGeom prst="rect">
            <a:avLst/>
          </a:prstGeom>
        </p:spPr>
      </p:pic>
      <p:pic>
        <p:nvPicPr>
          <p:cNvPr id="7" name="Picture 6" descr="e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8541" y="2160065"/>
            <a:ext cx="1638265" cy="1206173"/>
          </a:xfrm>
          <a:prstGeom prst="rect">
            <a:avLst/>
          </a:prstGeom>
        </p:spPr>
      </p:pic>
      <p:pic>
        <p:nvPicPr>
          <p:cNvPr id="8" name="Picture 7" descr="Zsolt-Bodoni_web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9007" y="885426"/>
            <a:ext cx="1064972" cy="7042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62" y="3811842"/>
            <a:ext cx="1284163" cy="89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86" y="4530299"/>
            <a:ext cx="1393421" cy="89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313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808</Words>
  <Application>Microsoft Office PowerPoint</Application>
  <PresentationFormat>Egyéni</PresentationFormat>
  <Paragraphs>93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 Útravaló verseimmel(versterv)</vt:lpstr>
      <vt:lpstr>Körülmények </vt:lpstr>
      <vt:lpstr>4.Természettudományos, ideológiai háttér</vt:lpstr>
      <vt:lpstr>Foglalkoztató gondolataim</vt:lpstr>
      <vt:lpstr>Foglalkoztató gondolataim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kajos.gyula</dc:creator>
  <cp:lastModifiedBy>Miske</cp:lastModifiedBy>
  <cp:revision>135</cp:revision>
  <dcterms:created xsi:type="dcterms:W3CDTF">2018-03-05T10:46:57Z</dcterms:created>
  <dcterms:modified xsi:type="dcterms:W3CDTF">2018-03-10T21:29:22Z</dcterms:modified>
</cp:coreProperties>
</file>